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16000" y="2132249"/>
            <a:ext cx="7212965" cy="646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2067" y="4046456"/>
            <a:ext cx="14963865" cy="1410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7046" y="1494186"/>
            <a:ext cx="10531475" cy="8792845"/>
            <a:chOff x="7757046" y="1494186"/>
            <a:chExt cx="10531475" cy="8792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046" y="2119530"/>
              <a:ext cx="10530953" cy="81674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272" y="1494186"/>
              <a:ext cx="7867649" cy="72961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32521"/>
            <a:ext cx="10179050" cy="1998345"/>
          </a:xfrm>
          <a:prstGeom prst="rect"/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  <a:tabLst>
                <a:tab pos="2676525" algn="l"/>
              </a:tabLst>
            </a:pPr>
            <a:r>
              <a:rPr dirty="0" sz="5300" spc="540" b="0">
                <a:latin typeface="Trebuchet MS"/>
                <a:cs typeface="Trebuchet MS"/>
              </a:rPr>
              <a:t>H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-25" b="0">
                <a:latin typeface="Trebuchet MS"/>
                <a:cs typeface="Trebuchet MS"/>
              </a:rPr>
              <a:t>I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-335" b="0">
                <a:latin typeface="Trebuchet MS"/>
                <a:cs typeface="Trebuchet MS"/>
              </a:rPr>
              <a:t>T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1165" b="0">
                <a:latin typeface="Trebuchet MS"/>
                <a:cs typeface="Trebuchet MS"/>
              </a:rPr>
              <a:t>O	</a:t>
            </a:r>
            <a:r>
              <a:rPr dirty="0" sz="5300" spc="509" b="0">
                <a:latin typeface="Trebuchet MS"/>
                <a:cs typeface="Trebuchet MS"/>
              </a:rPr>
              <a:t>4</a:t>
            </a:r>
            <a:endParaRPr sz="5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6050" spc="105"/>
              <a:t>EVALUACION</a:t>
            </a:r>
            <a:r>
              <a:rPr dirty="0" sz="6050" spc="90"/>
              <a:t> </a:t>
            </a:r>
            <a:r>
              <a:rPr dirty="0" sz="6050" spc="-114"/>
              <a:t>PROCESUAL</a:t>
            </a:r>
            <a:endParaRPr sz="6050"/>
          </a:p>
        </p:txBody>
      </p:sp>
      <p:sp>
        <p:nvSpPr>
          <p:cNvPr id="6" name="object 6"/>
          <p:cNvSpPr txBox="1"/>
          <p:nvPr/>
        </p:nvSpPr>
        <p:spPr>
          <a:xfrm>
            <a:off x="785962" y="5197413"/>
            <a:ext cx="236664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-110" b="1">
                <a:solidFill>
                  <a:srgbClr val="37B5FF"/>
                </a:solidFill>
                <a:latin typeface="Arial"/>
                <a:cs typeface="Arial"/>
              </a:rPr>
              <a:t>CARRERA</a:t>
            </a:r>
            <a:r>
              <a:rPr dirty="0" sz="3200" spc="3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90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-165" b="1">
                <a:solidFill>
                  <a:srgbClr val="37B5FF"/>
                </a:solidFill>
                <a:latin typeface="Arial"/>
                <a:cs typeface="Arial"/>
              </a:rPr>
              <a:t>PARALELO</a:t>
            </a:r>
            <a:r>
              <a:rPr dirty="0" sz="3200" spc="-20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-869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25" b="1">
                <a:solidFill>
                  <a:srgbClr val="37B5FF"/>
                </a:solidFill>
                <a:latin typeface="Arial"/>
                <a:cs typeface="Arial"/>
              </a:rPr>
              <a:t>DOCENTE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-8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37B5FF"/>
                </a:solidFill>
                <a:latin typeface="Arial"/>
                <a:cs typeface="Arial"/>
              </a:rPr>
              <a:t>FECHA</a:t>
            </a:r>
            <a:r>
              <a:rPr dirty="0" sz="3200" spc="5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962" y="4073463"/>
            <a:ext cx="905573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3274695" algn="l"/>
              </a:tabLst>
            </a:pPr>
            <a:r>
              <a:rPr dirty="0" sz="3200" spc="-70" b="1">
                <a:solidFill>
                  <a:srgbClr val="37B5FF"/>
                </a:solidFill>
                <a:latin typeface="Arial"/>
                <a:cs typeface="Arial"/>
              </a:rPr>
              <a:t>ESTUDIANTE</a:t>
            </a:r>
            <a:r>
              <a:rPr dirty="0" sz="3200" spc="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	</a:t>
            </a:r>
            <a:r>
              <a:rPr dirty="0" sz="3200" spc="5" b="1">
                <a:solidFill>
                  <a:srgbClr val="0097B1"/>
                </a:solidFill>
                <a:latin typeface="Arial"/>
                <a:cs typeface="Arial"/>
              </a:rPr>
              <a:t>YAHIR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35" b="1">
                <a:solidFill>
                  <a:srgbClr val="0097B1"/>
                </a:solidFill>
                <a:latin typeface="Arial"/>
                <a:cs typeface="Arial"/>
              </a:rPr>
              <a:t>ADRIAN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097B1"/>
                </a:solidFill>
                <a:latin typeface="Arial"/>
                <a:cs typeface="Arial"/>
              </a:rPr>
              <a:t>RIOS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0097B1"/>
                </a:solidFill>
                <a:latin typeface="Arial"/>
                <a:cs typeface="Arial"/>
              </a:rPr>
              <a:t>QUISPE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37B5FF"/>
                </a:solidFill>
                <a:latin typeface="Arial"/>
                <a:cs typeface="Arial"/>
              </a:rPr>
              <a:t>ASIGNATURA</a:t>
            </a:r>
            <a:r>
              <a:rPr dirty="0" sz="3200" spc="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	</a:t>
            </a:r>
            <a:r>
              <a:rPr dirty="0" sz="3200" spc="-190" b="1">
                <a:solidFill>
                  <a:srgbClr val="0097B1"/>
                </a:solidFill>
                <a:latin typeface="Arial"/>
                <a:cs typeface="Arial"/>
              </a:rPr>
              <a:t>BASE</a:t>
            </a:r>
            <a:r>
              <a:rPr dirty="0" sz="3200" spc="7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10" b="1">
                <a:solidFill>
                  <a:srgbClr val="0097B1"/>
                </a:solidFill>
                <a:latin typeface="Arial"/>
                <a:cs typeface="Arial"/>
              </a:rPr>
              <a:t>DE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5" b="1">
                <a:solidFill>
                  <a:srgbClr val="0097B1"/>
                </a:solidFill>
                <a:latin typeface="Arial"/>
                <a:cs typeface="Arial"/>
              </a:rPr>
              <a:t>DATOS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10" b="1">
                <a:solidFill>
                  <a:srgbClr val="0097B1"/>
                </a:solidFill>
                <a:latin typeface="Arial"/>
                <a:cs typeface="Arial"/>
              </a:rPr>
              <a:t>i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8367" y="5197413"/>
            <a:ext cx="614743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51535">
              <a:lnSpc>
                <a:spcPct val="115199"/>
              </a:lnSpc>
              <a:spcBef>
                <a:spcPts val="100"/>
              </a:spcBef>
            </a:pP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INGENIERIA EN </a:t>
            </a:r>
            <a:r>
              <a:rPr dirty="0" sz="3200" spc="-100" b="1">
                <a:solidFill>
                  <a:srgbClr val="0097B1"/>
                </a:solidFill>
                <a:latin typeface="Arial"/>
                <a:cs typeface="Arial"/>
              </a:rPr>
              <a:t>SISTEMAS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80" b="1">
                <a:solidFill>
                  <a:srgbClr val="0097B1"/>
                </a:solidFill>
                <a:latin typeface="Arial"/>
                <a:cs typeface="Arial"/>
              </a:rPr>
              <a:t>BDA-(4)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</a:pPr>
            <a:r>
              <a:rPr dirty="0" sz="3200" spc="50" b="1">
                <a:solidFill>
                  <a:srgbClr val="0097B1"/>
                </a:solidFill>
                <a:latin typeface="Arial"/>
                <a:cs typeface="Arial"/>
              </a:rPr>
              <a:t>LIC.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5" b="1">
                <a:solidFill>
                  <a:srgbClr val="0097B1"/>
                </a:solidFill>
                <a:latin typeface="Arial"/>
                <a:cs typeface="Arial"/>
              </a:rPr>
              <a:t>WILLIAM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40" b="1">
                <a:solidFill>
                  <a:srgbClr val="0097B1"/>
                </a:solidFill>
                <a:latin typeface="Arial"/>
                <a:cs typeface="Arial"/>
              </a:rPr>
              <a:t>BARRA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70" b="1">
                <a:solidFill>
                  <a:srgbClr val="0097B1"/>
                </a:solidFill>
                <a:latin typeface="Arial"/>
                <a:cs typeface="Arial"/>
              </a:rPr>
              <a:t>PAREDES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235" b="1">
                <a:solidFill>
                  <a:srgbClr val="0097B1"/>
                </a:solidFill>
                <a:latin typeface="Arial"/>
                <a:cs typeface="Arial"/>
              </a:rPr>
              <a:t>19/11/2023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9596755">
              <a:lnSpc>
                <a:spcPct val="100000"/>
              </a:lnSpc>
              <a:spcBef>
                <a:spcPts val="135"/>
              </a:spcBef>
            </a:pPr>
            <a:r>
              <a:rPr dirty="0" spc="815"/>
              <a:t>G</a:t>
            </a:r>
            <a:r>
              <a:rPr dirty="0" spc="-465"/>
              <a:t>R</a:t>
            </a:r>
            <a:r>
              <a:rPr dirty="0" spc="-250"/>
              <a:t>A</a:t>
            </a:r>
            <a:r>
              <a:rPr dirty="0" spc="770"/>
              <a:t>C</a:t>
            </a:r>
            <a:r>
              <a:rPr dirty="0" spc="420"/>
              <a:t>I</a:t>
            </a:r>
            <a:r>
              <a:rPr dirty="0" spc="-250"/>
              <a:t>A</a:t>
            </a:r>
            <a:r>
              <a:rPr dirty="0" spc="-655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26" y="0"/>
            <a:ext cx="9065895" cy="10287000"/>
            <a:chOff x="4126" y="0"/>
            <a:chExt cx="906589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6" y="0"/>
              <a:ext cx="7137400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5639" y="2271671"/>
              <a:ext cx="5934074" cy="5505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" y="0"/>
            <a:ext cx="62611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639" y="697590"/>
            <a:ext cx="3300084" cy="29917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164417"/>
            <a:ext cx="6638924" cy="1323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133443"/>
            <a:ext cx="16230599" cy="3381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113774"/>
            <a:ext cx="536638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100" b="1">
                <a:solidFill>
                  <a:srgbClr val="FFFFFF"/>
                </a:solidFill>
                <a:latin typeface="Arial"/>
                <a:cs typeface="Arial"/>
              </a:rPr>
              <a:t>1.-Ejemplo</a:t>
            </a:r>
            <a:r>
              <a:rPr dirty="0" sz="46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26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6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130" b="1">
                <a:solidFill>
                  <a:srgbClr val="FFFFFF"/>
                </a:solidFill>
                <a:latin typeface="Arial"/>
                <a:cs typeface="Arial"/>
              </a:rPr>
              <a:t>DDL</a:t>
            </a:r>
            <a:endParaRPr sz="4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43609"/>
            <a:ext cx="104908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35"/>
              <a:t>1.MANEJO</a:t>
            </a:r>
            <a:r>
              <a:rPr dirty="0" sz="6000" spc="90"/>
              <a:t> </a:t>
            </a:r>
            <a:r>
              <a:rPr dirty="0" sz="6000" spc="-195"/>
              <a:t>DE</a:t>
            </a:r>
            <a:r>
              <a:rPr dirty="0" sz="6000" spc="90"/>
              <a:t> </a:t>
            </a:r>
            <a:r>
              <a:rPr dirty="0" sz="6000" spc="120"/>
              <a:t>CONCEPTOS</a:t>
            </a:r>
            <a:endParaRPr sz="6000"/>
          </a:p>
        </p:txBody>
      </p:sp>
      <p:sp>
        <p:nvSpPr>
          <p:cNvPr id="8" name="object 8"/>
          <p:cNvSpPr txBox="1"/>
          <p:nvPr/>
        </p:nvSpPr>
        <p:spPr>
          <a:xfrm>
            <a:off x="1016000" y="4822895"/>
            <a:ext cx="559498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170" b="1">
                <a:solidFill>
                  <a:srgbClr val="FFFFFF"/>
                </a:solidFill>
                <a:latin typeface="Arial"/>
                <a:cs typeface="Arial"/>
              </a:rPr>
              <a:t>2.-Ejemplo</a:t>
            </a:r>
            <a:r>
              <a:rPr dirty="0" sz="46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26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65" b="1">
                <a:solidFill>
                  <a:srgbClr val="FFFFFF"/>
                </a:solidFill>
                <a:latin typeface="Arial"/>
                <a:cs typeface="Arial"/>
              </a:rPr>
              <a:t>DML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9128" y="0"/>
            <a:ext cx="57277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9616" y="7354365"/>
            <a:ext cx="2076449" cy="1904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62502"/>
            <a:ext cx="785050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355"/>
              <a:t>3.-</a:t>
            </a:r>
            <a:r>
              <a:rPr dirty="0" sz="3700" spc="70"/>
              <a:t> </a:t>
            </a:r>
            <a:r>
              <a:rPr dirty="0" sz="3700" spc="190"/>
              <a:t>Para</a:t>
            </a:r>
            <a:r>
              <a:rPr dirty="0" sz="3700" spc="70"/>
              <a:t> </a:t>
            </a:r>
            <a:r>
              <a:rPr dirty="0" sz="3700" spc="114"/>
              <a:t>que</a:t>
            </a:r>
            <a:r>
              <a:rPr dirty="0" sz="3700" spc="75"/>
              <a:t> </a:t>
            </a:r>
            <a:r>
              <a:rPr dirty="0" sz="3700" spc="-15"/>
              <a:t>sirve</a:t>
            </a:r>
            <a:r>
              <a:rPr dirty="0" sz="3700" spc="70"/>
              <a:t> </a:t>
            </a:r>
            <a:r>
              <a:rPr dirty="0" sz="3700" spc="170"/>
              <a:t>el</a:t>
            </a:r>
            <a:r>
              <a:rPr dirty="0" sz="3700" spc="70"/>
              <a:t> </a:t>
            </a:r>
            <a:r>
              <a:rPr dirty="0" sz="3700" spc="120"/>
              <a:t>INNER</a:t>
            </a:r>
            <a:r>
              <a:rPr dirty="0" sz="3700" spc="75"/>
              <a:t> </a:t>
            </a:r>
            <a:r>
              <a:rPr dirty="0" sz="3700" spc="250"/>
              <a:t>JOIN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1016000" y="2132249"/>
            <a:ext cx="677735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INNER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combina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registros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400" spc="-7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mas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tablas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hay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valores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coincidentes en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campo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común.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6916" y="962502"/>
            <a:ext cx="7783830" cy="4167504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dirty="0" sz="3700" spc="390" b="1">
                <a:solidFill>
                  <a:srgbClr val="FFFFFF"/>
                </a:solidFill>
                <a:latin typeface="Arial"/>
                <a:cs typeface="Arial"/>
              </a:rPr>
              <a:t>4.-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0" b="1">
                <a:solidFill>
                  <a:srgbClr val="FFFFFF"/>
                </a:solidFill>
                <a:latin typeface="Arial"/>
                <a:cs typeface="Arial"/>
              </a:rPr>
              <a:t>Defina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4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37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30" b="1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dirty="0" sz="3700" spc="80" b="1">
                <a:solidFill>
                  <a:srgbClr val="FFFFFF"/>
                </a:solidFill>
                <a:latin typeface="Arial"/>
                <a:cs typeface="Arial"/>
              </a:rPr>
              <a:t> función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04" b="1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700" spc="-10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10" b="1">
                <a:solidFill>
                  <a:srgbClr val="FFFFFF"/>
                </a:solidFill>
                <a:latin typeface="Arial"/>
                <a:cs typeface="Arial"/>
              </a:rPr>
              <a:t>agregación</a:t>
            </a:r>
            <a:endParaRPr sz="3700">
              <a:latin typeface="Arial"/>
              <a:cs typeface="Arial"/>
            </a:endParaRPr>
          </a:p>
          <a:p>
            <a:pPr marL="12700" marR="464820">
              <a:lnSpc>
                <a:spcPct val="135400"/>
              </a:lnSpc>
              <a:spcBef>
                <a:spcPts val="735"/>
              </a:spcBef>
            </a:pP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agregado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realiza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cálculo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sobre </a:t>
            </a:r>
            <a:r>
              <a:rPr dirty="0" sz="2400" spc="-7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conjunto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devuelve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solo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valor.</a:t>
            </a:r>
            <a:endParaRPr sz="2400">
              <a:latin typeface="Trebuchet MS"/>
              <a:cs typeface="Trebuchet MS"/>
            </a:endParaRPr>
          </a:p>
          <a:p>
            <a:pPr marL="12700" marR="408940">
              <a:lnSpc>
                <a:spcPct val="135400"/>
              </a:lnSpc>
            </a:pP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excepción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rebuchet MS"/>
                <a:cs typeface="Trebuchet MS"/>
              </a:rPr>
              <a:t>COUNT(*)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8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400" spc="-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funciones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agregado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ignoran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NULL.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400" spc="-7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agregado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suelen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usar 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cláusula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9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instrucción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SELECT.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59128" y="0"/>
            <a:ext cx="5727700" cy="10287000"/>
            <a:chOff x="12559128" y="0"/>
            <a:chExt cx="57277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9128" y="0"/>
              <a:ext cx="57277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84165" y="7354365"/>
              <a:ext cx="2076449" cy="1904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62502"/>
            <a:ext cx="5850255" cy="1094105"/>
          </a:xfrm>
          <a:prstGeom prst="rect"/>
        </p:spPr>
        <p:txBody>
          <a:bodyPr wrap="square" lIns="0" tIns="7810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dirty="0" sz="3700" spc="380"/>
              <a:t>5.-</a:t>
            </a:r>
            <a:r>
              <a:rPr dirty="0" sz="3700" spc="70"/>
              <a:t> </a:t>
            </a:r>
            <a:r>
              <a:rPr dirty="0" sz="3700" spc="-20"/>
              <a:t>Lista</a:t>
            </a:r>
            <a:r>
              <a:rPr dirty="0" sz="3700" spc="75"/>
              <a:t> </a:t>
            </a:r>
            <a:r>
              <a:rPr dirty="0" sz="3700" spc="204"/>
              <a:t>de</a:t>
            </a:r>
            <a:r>
              <a:rPr dirty="0" sz="3700" spc="75"/>
              <a:t> </a:t>
            </a:r>
            <a:r>
              <a:rPr dirty="0" sz="3700" spc="40"/>
              <a:t>funciones</a:t>
            </a:r>
            <a:r>
              <a:rPr dirty="0" sz="3700" spc="70"/>
              <a:t> </a:t>
            </a:r>
            <a:r>
              <a:rPr dirty="0" sz="3700" spc="204"/>
              <a:t>de </a:t>
            </a:r>
            <a:r>
              <a:rPr dirty="0" sz="3700" spc="-1010"/>
              <a:t> </a:t>
            </a:r>
            <a:r>
              <a:rPr dirty="0" sz="3700" spc="210"/>
              <a:t>agregación</a:t>
            </a:r>
            <a:endParaRPr sz="3700"/>
          </a:p>
        </p:txBody>
      </p:sp>
      <p:sp>
        <p:nvSpPr>
          <p:cNvPr id="6" name="object 6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130175">
              <a:lnSpc>
                <a:spcPct val="135400"/>
              </a:lnSpc>
              <a:spcBef>
                <a:spcPts val="100"/>
              </a:spcBef>
              <a:buAutoNum type="arabicPeriod"/>
              <a:tabLst>
                <a:tab pos="386715" algn="l"/>
              </a:tabLst>
            </a:pPr>
            <a:r>
              <a:rPr dirty="0" spc="105"/>
              <a:t>AVG.-Devuelve</a:t>
            </a:r>
            <a:r>
              <a:rPr dirty="0"/>
              <a:t> </a:t>
            </a:r>
            <a:r>
              <a:rPr dirty="0" spc="55"/>
              <a:t>el</a:t>
            </a:r>
            <a:r>
              <a:rPr dirty="0"/>
              <a:t> </a:t>
            </a:r>
            <a:r>
              <a:rPr dirty="0" spc="145"/>
              <a:t>promedio</a:t>
            </a:r>
            <a:r>
              <a:rPr dirty="0"/>
              <a:t> </a:t>
            </a:r>
            <a:r>
              <a:rPr dirty="0" spc="229"/>
              <a:t>de</a:t>
            </a:r>
            <a:r>
              <a:rPr dirty="0"/>
              <a:t> </a:t>
            </a:r>
            <a:r>
              <a:rPr dirty="0" spc="55"/>
              <a:t>los</a:t>
            </a:r>
            <a:r>
              <a:rPr dirty="0"/>
              <a:t> </a:t>
            </a:r>
            <a:r>
              <a:rPr dirty="0" spc="100"/>
              <a:t>valores</a:t>
            </a:r>
            <a:r>
              <a:rPr dirty="0"/>
              <a:t> </a:t>
            </a:r>
            <a:r>
              <a:rPr dirty="0" spc="110"/>
              <a:t>en </a:t>
            </a:r>
            <a:r>
              <a:rPr dirty="0" spc="-710"/>
              <a:t> </a:t>
            </a:r>
            <a:r>
              <a:rPr dirty="0" spc="110"/>
              <a:t>una</a:t>
            </a:r>
            <a:r>
              <a:rPr dirty="0" spc="-5"/>
              <a:t> </a:t>
            </a:r>
            <a:r>
              <a:rPr dirty="0" spc="105"/>
              <a:t>columna</a:t>
            </a:r>
          </a:p>
          <a:p>
            <a:pPr algn="just" marL="12700" marR="976630">
              <a:lnSpc>
                <a:spcPct val="135400"/>
              </a:lnSpc>
              <a:buAutoNum type="arabicPeriod"/>
              <a:tabLst>
                <a:tab pos="364490" algn="l"/>
              </a:tabLst>
            </a:pPr>
            <a:r>
              <a:rPr dirty="0" spc="180"/>
              <a:t>COUNT.-Cuenta</a:t>
            </a:r>
            <a:r>
              <a:rPr dirty="0"/>
              <a:t> </a:t>
            </a:r>
            <a:r>
              <a:rPr dirty="0" spc="55"/>
              <a:t>el</a:t>
            </a:r>
            <a:r>
              <a:rPr dirty="0"/>
              <a:t> </a:t>
            </a:r>
            <a:r>
              <a:rPr dirty="0" spc="65"/>
              <a:t>número</a:t>
            </a:r>
            <a:r>
              <a:rPr dirty="0"/>
              <a:t> </a:t>
            </a:r>
            <a:r>
              <a:rPr dirty="0" spc="229"/>
              <a:t>de</a:t>
            </a:r>
            <a:r>
              <a:rPr dirty="0" spc="5"/>
              <a:t> </a:t>
            </a:r>
            <a:r>
              <a:rPr dirty="0" spc="40"/>
              <a:t>filas</a:t>
            </a:r>
            <a:r>
              <a:rPr dirty="0"/>
              <a:t> </a:t>
            </a:r>
            <a:r>
              <a:rPr dirty="0" spc="135"/>
              <a:t>que </a:t>
            </a:r>
            <a:r>
              <a:rPr dirty="0" spc="-710"/>
              <a:t> </a:t>
            </a:r>
            <a:r>
              <a:rPr dirty="0" spc="95"/>
              <a:t>contienen</a:t>
            </a:r>
            <a:r>
              <a:rPr dirty="0" spc="-10"/>
              <a:t> </a:t>
            </a:r>
            <a:r>
              <a:rPr dirty="0" spc="-15"/>
              <a:t>un</a:t>
            </a:r>
            <a:r>
              <a:rPr dirty="0" spc="-5"/>
              <a:t> </a:t>
            </a:r>
            <a:r>
              <a:rPr dirty="0" spc="100"/>
              <a:t>valor</a:t>
            </a:r>
            <a:r>
              <a:rPr dirty="0" spc="-5"/>
              <a:t> </a:t>
            </a:r>
            <a:r>
              <a:rPr dirty="0" spc="135"/>
              <a:t>que</a:t>
            </a:r>
            <a:r>
              <a:rPr dirty="0" spc="-5"/>
              <a:t> </a:t>
            </a:r>
            <a:r>
              <a:rPr dirty="0" spc="130"/>
              <a:t>no</a:t>
            </a:r>
            <a:r>
              <a:rPr dirty="0" spc="-5"/>
              <a:t> </a:t>
            </a:r>
            <a:r>
              <a:rPr dirty="0" spc="190"/>
              <a:t>sea</a:t>
            </a:r>
            <a:r>
              <a:rPr dirty="0" spc="-5"/>
              <a:t> </a:t>
            </a:r>
            <a:r>
              <a:rPr dirty="0" spc="30"/>
              <a:t>nulo</a:t>
            </a:r>
            <a:r>
              <a:rPr dirty="0" spc="-10"/>
              <a:t> </a:t>
            </a:r>
            <a:r>
              <a:rPr dirty="0" spc="110"/>
              <a:t>en</a:t>
            </a:r>
            <a:r>
              <a:rPr dirty="0" spc="-5"/>
              <a:t> </a:t>
            </a:r>
            <a:r>
              <a:rPr dirty="0" spc="110"/>
              <a:t>una </a:t>
            </a:r>
            <a:r>
              <a:rPr dirty="0" spc="-710"/>
              <a:t> </a:t>
            </a:r>
            <a:r>
              <a:rPr dirty="0" spc="105"/>
              <a:t>columna</a:t>
            </a:r>
          </a:p>
          <a:p>
            <a:pPr marL="12700" marR="249554">
              <a:lnSpc>
                <a:spcPct val="135400"/>
              </a:lnSpc>
              <a:buAutoNum type="arabicPeriod"/>
              <a:tabLst>
                <a:tab pos="364490" algn="l"/>
              </a:tabLst>
            </a:pPr>
            <a:r>
              <a:rPr dirty="0" spc="120"/>
              <a:t>MAX.-</a:t>
            </a:r>
            <a:r>
              <a:rPr dirty="0" spc="-5"/>
              <a:t> </a:t>
            </a:r>
            <a:r>
              <a:rPr dirty="0" spc="95"/>
              <a:t>Devuelve</a:t>
            </a:r>
            <a:r>
              <a:rPr dirty="0"/>
              <a:t> </a:t>
            </a:r>
            <a:r>
              <a:rPr dirty="0" spc="55"/>
              <a:t>el</a:t>
            </a:r>
            <a:r>
              <a:rPr dirty="0" spc="-5"/>
              <a:t> </a:t>
            </a:r>
            <a:r>
              <a:rPr dirty="0" spc="100"/>
              <a:t>valor</a:t>
            </a:r>
            <a:r>
              <a:rPr dirty="0"/>
              <a:t> </a:t>
            </a:r>
            <a:r>
              <a:rPr dirty="0" spc="114"/>
              <a:t>máximo</a:t>
            </a:r>
            <a:r>
              <a:rPr dirty="0"/>
              <a:t> </a:t>
            </a:r>
            <a:r>
              <a:rPr dirty="0" spc="135"/>
              <a:t>que</a:t>
            </a:r>
            <a:r>
              <a:rPr dirty="0" spc="-5"/>
              <a:t> </a:t>
            </a:r>
            <a:r>
              <a:rPr dirty="0" spc="95"/>
              <a:t>las</a:t>
            </a:r>
            <a:r>
              <a:rPr dirty="0"/>
              <a:t> </a:t>
            </a:r>
            <a:r>
              <a:rPr dirty="0" spc="40"/>
              <a:t>filas </a:t>
            </a:r>
            <a:r>
              <a:rPr dirty="0" spc="-710"/>
              <a:t> </a:t>
            </a:r>
            <a:r>
              <a:rPr dirty="0" spc="60"/>
              <a:t>tienen</a:t>
            </a:r>
            <a:r>
              <a:rPr dirty="0" spc="-5"/>
              <a:t> </a:t>
            </a:r>
            <a:r>
              <a:rPr dirty="0" spc="110"/>
              <a:t>en</a:t>
            </a:r>
            <a:r>
              <a:rPr dirty="0"/>
              <a:t> </a:t>
            </a:r>
            <a:r>
              <a:rPr dirty="0" spc="110"/>
              <a:t>una</a:t>
            </a:r>
            <a:r>
              <a:rPr dirty="0" spc="-5"/>
              <a:t> </a:t>
            </a:r>
            <a:r>
              <a:rPr dirty="0" spc="140"/>
              <a:t>determinada</a:t>
            </a:r>
            <a:r>
              <a:rPr dirty="0"/>
              <a:t> </a:t>
            </a:r>
            <a:r>
              <a:rPr dirty="0" spc="105"/>
              <a:t>columna</a:t>
            </a:r>
          </a:p>
          <a:p>
            <a:pPr marL="12700" marR="501015">
              <a:lnSpc>
                <a:spcPct val="135400"/>
              </a:lnSpc>
              <a:buAutoNum type="arabicPeriod"/>
              <a:tabLst>
                <a:tab pos="367030" algn="l"/>
              </a:tabLst>
            </a:pPr>
            <a:r>
              <a:rPr dirty="0" spc="120"/>
              <a:t>MIN.-Devuelve</a:t>
            </a:r>
            <a:r>
              <a:rPr dirty="0" spc="-5"/>
              <a:t> </a:t>
            </a:r>
            <a:r>
              <a:rPr dirty="0" spc="55"/>
              <a:t>el</a:t>
            </a:r>
            <a:r>
              <a:rPr dirty="0" spc="-5"/>
              <a:t> </a:t>
            </a:r>
            <a:r>
              <a:rPr dirty="0" spc="100"/>
              <a:t>valor</a:t>
            </a:r>
            <a:r>
              <a:rPr dirty="0"/>
              <a:t> </a:t>
            </a:r>
            <a:r>
              <a:rPr dirty="0" spc="40"/>
              <a:t>mínimo</a:t>
            </a:r>
            <a:r>
              <a:rPr dirty="0" spc="-5"/>
              <a:t> </a:t>
            </a:r>
            <a:r>
              <a:rPr dirty="0" spc="135"/>
              <a:t>que</a:t>
            </a:r>
            <a:r>
              <a:rPr dirty="0" spc="-5"/>
              <a:t> </a:t>
            </a:r>
            <a:r>
              <a:rPr dirty="0" spc="95"/>
              <a:t>las</a:t>
            </a:r>
            <a:r>
              <a:rPr dirty="0"/>
              <a:t> </a:t>
            </a:r>
            <a:r>
              <a:rPr dirty="0" spc="40"/>
              <a:t>filas </a:t>
            </a:r>
            <a:r>
              <a:rPr dirty="0" spc="-710"/>
              <a:t> </a:t>
            </a:r>
            <a:r>
              <a:rPr dirty="0" spc="60"/>
              <a:t>tienen</a:t>
            </a:r>
            <a:r>
              <a:rPr dirty="0" spc="-5"/>
              <a:t> </a:t>
            </a:r>
            <a:r>
              <a:rPr dirty="0" spc="110"/>
              <a:t>en</a:t>
            </a:r>
            <a:r>
              <a:rPr dirty="0"/>
              <a:t> </a:t>
            </a:r>
            <a:r>
              <a:rPr dirty="0" spc="110"/>
              <a:t>una</a:t>
            </a:r>
            <a:r>
              <a:rPr dirty="0" spc="-5"/>
              <a:t> </a:t>
            </a:r>
            <a:r>
              <a:rPr dirty="0" spc="140"/>
              <a:t>determinada</a:t>
            </a:r>
            <a:r>
              <a:rPr dirty="0"/>
              <a:t> </a:t>
            </a:r>
            <a:r>
              <a:rPr dirty="0" spc="105"/>
              <a:t>columna</a:t>
            </a:r>
          </a:p>
          <a:p>
            <a:pPr marL="12700" marR="5080">
              <a:lnSpc>
                <a:spcPct val="135400"/>
              </a:lnSpc>
              <a:buAutoNum type="arabicPeriod"/>
              <a:tabLst>
                <a:tab pos="368935" algn="l"/>
              </a:tabLst>
            </a:pPr>
            <a:r>
              <a:rPr dirty="0" spc="130"/>
              <a:t>STDDEV</a:t>
            </a:r>
            <a:r>
              <a:rPr dirty="0" spc="-5"/>
              <a:t> </a:t>
            </a:r>
            <a:r>
              <a:rPr dirty="0" spc="65"/>
              <a:t>.-Devuelve</a:t>
            </a:r>
            <a:r>
              <a:rPr dirty="0"/>
              <a:t> </a:t>
            </a:r>
            <a:r>
              <a:rPr dirty="0" spc="135"/>
              <a:t>la</a:t>
            </a:r>
            <a:r>
              <a:rPr dirty="0" spc="-5"/>
              <a:t> </a:t>
            </a:r>
            <a:r>
              <a:rPr dirty="0" spc="130"/>
              <a:t>desviación</a:t>
            </a:r>
            <a:r>
              <a:rPr dirty="0"/>
              <a:t> </a:t>
            </a:r>
            <a:r>
              <a:rPr dirty="0" spc="125"/>
              <a:t>del</a:t>
            </a:r>
            <a:r>
              <a:rPr dirty="0"/>
              <a:t> </a:t>
            </a:r>
            <a:r>
              <a:rPr dirty="0" spc="140"/>
              <a:t>estándar </a:t>
            </a:r>
            <a:r>
              <a:rPr dirty="0" spc="-715"/>
              <a:t> </a:t>
            </a:r>
            <a:r>
              <a:rPr dirty="0" spc="235"/>
              <a:t>para</a:t>
            </a:r>
            <a:r>
              <a:rPr dirty="0" spc="-5"/>
              <a:t> </a:t>
            </a:r>
            <a:r>
              <a:rPr dirty="0" spc="-15"/>
              <a:t>un</a:t>
            </a:r>
            <a:r>
              <a:rPr dirty="0"/>
              <a:t> </a:t>
            </a:r>
            <a:r>
              <a:rPr dirty="0" spc="50"/>
              <a:t>conjunto</a:t>
            </a:r>
            <a:r>
              <a:rPr dirty="0"/>
              <a:t> </a:t>
            </a:r>
            <a:r>
              <a:rPr dirty="0" spc="229"/>
              <a:t>de</a:t>
            </a:r>
            <a:r>
              <a:rPr dirty="0"/>
              <a:t> </a:t>
            </a:r>
            <a:r>
              <a:rPr dirty="0" spc="60"/>
              <a:t>números</a:t>
            </a:r>
          </a:p>
          <a:p>
            <a:pPr marL="12700" marR="554355">
              <a:lnSpc>
                <a:spcPct val="135400"/>
              </a:lnSpc>
              <a:buAutoNum type="arabicPeriod"/>
              <a:tabLst>
                <a:tab pos="379730" algn="l"/>
              </a:tabLst>
            </a:pPr>
            <a:r>
              <a:rPr dirty="0" spc="130"/>
              <a:t>VARIANCE.-</a:t>
            </a:r>
            <a:r>
              <a:rPr dirty="0"/>
              <a:t> </a:t>
            </a:r>
            <a:r>
              <a:rPr dirty="0" spc="95"/>
              <a:t>Devuelve</a:t>
            </a:r>
            <a:r>
              <a:rPr dirty="0"/>
              <a:t> </a:t>
            </a:r>
            <a:r>
              <a:rPr dirty="0" spc="135"/>
              <a:t>la</a:t>
            </a:r>
            <a:r>
              <a:rPr dirty="0"/>
              <a:t> </a:t>
            </a:r>
            <a:r>
              <a:rPr dirty="0" spc="130"/>
              <a:t>variación</a:t>
            </a:r>
            <a:r>
              <a:rPr dirty="0"/>
              <a:t> </a:t>
            </a:r>
            <a:r>
              <a:rPr dirty="0" spc="235"/>
              <a:t>para</a:t>
            </a:r>
            <a:r>
              <a:rPr dirty="0"/>
              <a:t> </a:t>
            </a:r>
            <a:r>
              <a:rPr dirty="0" spc="-15"/>
              <a:t>un </a:t>
            </a:r>
            <a:r>
              <a:rPr dirty="0" spc="15"/>
              <a:t> </a:t>
            </a:r>
            <a:r>
              <a:rPr dirty="0" spc="50"/>
              <a:t>conjunto</a:t>
            </a:r>
            <a:r>
              <a:rPr dirty="0" spc="-5"/>
              <a:t> </a:t>
            </a:r>
            <a:r>
              <a:rPr dirty="0" spc="229"/>
              <a:t>de</a:t>
            </a:r>
            <a:r>
              <a:rPr dirty="0"/>
              <a:t> </a:t>
            </a:r>
            <a:r>
              <a:rPr dirty="0" spc="15"/>
              <a:t>números.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6916" y="962502"/>
            <a:ext cx="7300595" cy="466280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 marR="538480">
              <a:lnSpc>
                <a:spcPts val="3979"/>
              </a:lnSpc>
              <a:spcBef>
                <a:spcPts val="615"/>
              </a:spcBef>
            </a:pPr>
            <a:r>
              <a:rPr dirty="0" sz="3700" spc="415" b="1">
                <a:solidFill>
                  <a:srgbClr val="FFFFFF"/>
                </a:solidFill>
                <a:latin typeface="Arial"/>
                <a:cs typeface="Arial"/>
              </a:rPr>
              <a:t>6.-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4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5" b="1">
                <a:solidFill>
                  <a:srgbClr val="FFFFFF"/>
                </a:solidFill>
                <a:latin typeface="Arial"/>
                <a:cs typeface="Arial"/>
              </a:rPr>
              <a:t>sirve</a:t>
            </a:r>
            <a:r>
              <a:rPr dirty="0" sz="37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70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80" b="1">
                <a:solidFill>
                  <a:srgbClr val="FFFFFF"/>
                </a:solidFill>
                <a:latin typeface="Arial"/>
                <a:cs typeface="Arial"/>
              </a:rPr>
              <a:t>funcion </a:t>
            </a:r>
            <a:r>
              <a:rPr dirty="0" sz="3700" spc="-10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60" b="1">
                <a:solidFill>
                  <a:srgbClr val="FFFFFF"/>
                </a:solidFill>
                <a:latin typeface="Arial"/>
                <a:cs typeface="Arial"/>
              </a:rPr>
              <a:t>CONCAT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3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0" b="1">
                <a:solidFill>
                  <a:srgbClr val="FFFFFF"/>
                </a:solidFill>
                <a:latin typeface="Arial"/>
                <a:cs typeface="Arial"/>
              </a:rPr>
              <a:t>SQL-Server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  <a:spcBef>
                <a:spcPts val="735"/>
              </a:spcBef>
            </a:pP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toma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número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variable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argumentos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concatena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(o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combina)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sola </a:t>
            </a:r>
            <a:r>
              <a:rPr dirty="0" sz="2400" spc="-7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cadena. Necesita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mínimo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dos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valores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entrada;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lo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contrario,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produce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error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20">
                <a:solidFill>
                  <a:srgbClr val="FFFFFF"/>
                </a:solidFill>
                <a:latin typeface="Trebuchet MS"/>
                <a:cs typeface="Trebuchet MS"/>
              </a:rPr>
              <a:t>CONCAT </a:t>
            </a:r>
            <a:r>
              <a:rPr dirty="0" sz="2400" spc="-31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400" spc="320">
                <a:solidFill>
                  <a:srgbClr val="FFFFFF"/>
                </a:solidFill>
                <a:latin typeface="Trebuchet MS"/>
                <a:cs typeface="Trebuchet MS"/>
              </a:rPr>
              <a:t>CONCAT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convierte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implícitamente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todos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argumentos en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tipos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cadena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antes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concatenación.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299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7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7"/>
            <a:ext cx="2295524" cy="2133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7086" y="5173339"/>
            <a:ext cx="9810748" cy="30384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27933" y="1486806"/>
            <a:ext cx="477520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/>
              <a:t>Ejemplo</a:t>
            </a:r>
            <a:r>
              <a:rPr dirty="0" sz="3200" spc="45"/>
              <a:t> </a:t>
            </a:r>
            <a:r>
              <a:rPr dirty="0" sz="3200" spc="180"/>
              <a:t>de</a:t>
            </a:r>
            <a:r>
              <a:rPr dirty="0" sz="3200" spc="50"/>
              <a:t> </a:t>
            </a:r>
            <a:r>
              <a:rPr dirty="0" sz="3200" spc="-120"/>
              <a:t>uso</a:t>
            </a:r>
            <a:r>
              <a:rPr dirty="0" sz="3200" spc="45"/>
              <a:t> </a:t>
            </a:r>
            <a:r>
              <a:rPr dirty="0" sz="3200" spc="160"/>
              <a:t>COUNT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933813" y="2209798"/>
            <a:ext cx="549529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3195" marR="5080" indent="-1421130">
              <a:lnSpc>
                <a:spcPct val="135400"/>
              </a:lnSpc>
              <a:spcBef>
                <a:spcPts val="100"/>
              </a:spcBef>
            </a:pP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Seleccionamos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columna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cliente_id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saber </a:t>
            </a:r>
            <a:r>
              <a:rPr dirty="0" sz="18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cuantos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clientes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existen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303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7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7"/>
            <a:ext cx="2295524" cy="2133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0863" y="5458287"/>
            <a:ext cx="9563099" cy="3562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11438" y="1486805"/>
            <a:ext cx="414020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/>
              <a:t>Ejemplo</a:t>
            </a:r>
            <a:r>
              <a:rPr dirty="0" sz="3200" spc="45"/>
              <a:t> </a:t>
            </a:r>
            <a:r>
              <a:rPr dirty="0" sz="3200" spc="-120"/>
              <a:t>uso</a:t>
            </a:r>
            <a:r>
              <a:rPr dirty="0" sz="3200" spc="45"/>
              <a:t> </a:t>
            </a:r>
            <a:r>
              <a:rPr dirty="0" sz="3200" spc="180"/>
              <a:t>de</a:t>
            </a:r>
            <a:r>
              <a:rPr dirty="0" sz="3200" spc="45"/>
              <a:t> </a:t>
            </a:r>
            <a:r>
              <a:rPr dirty="0" sz="3200" spc="85"/>
              <a:t>AVG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156645" y="2293403"/>
            <a:ext cx="545020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8645" marR="5080" indent="-576580">
              <a:lnSpc>
                <a:spcPct val="13540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Sirve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sacar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promedio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columna,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lo </a:t>
            </a:r>
            <a:r>
              <a:rPr dirty="0" sz="18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cual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vemos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promedio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precios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303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6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6"/>
            <a:ext cx="2295524" cy="2133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553" y="4663770"/>
            <a:ext cx="7591424" cy="2438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4663770"/>
            <a:ext cx="7591424" cy="2438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10371" y="1486804"/>
            <a:ext cx="52558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/>
              <a:t>Ejemplo</a:t>
            </a:r>
            <a:r>
              <a:rPr dirty="0" sz="3200" spc="50"/>
              <a:t> </a:t>
            </a:r>
            <a:r>
              <a:rPr dirty="0" sz="3200" spc="-120"/>
              <a:t>uso</a:t>
            </a:r>
            <a:r>
              <a:rPr dirty="0" sz="3200" spc="55"/>
              <a:t> </a:t>
            </a:r>
            <a:r>
              <a:rPr dirty="0" sz="3200" spc="180"/>
              <a:t>de</a:t>
            </a:r>
            <a:r>
              <a:rPr dirty="0" sz="3200" spc="55"/>
              <a:t> </a:t>
            </a:r>
            <a:r>
              <a:rPr dirty="0" sz="3200" spc="270"/>
              <a:t>MIN-MAX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5994683" y="2209798"/>
            <a:ext cx="537337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1495" marR="5080" indent="-1789430">
              <a:lnSpc>
                <a:spcPct val="1354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Sirven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saber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minima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maxima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cantidad </a:t>
            </a:r>
            <a:r>
              <a:rPr dirty="0" sz="1800" spc="-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columna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" y="5665678"/>
            <a:ext cx="6659209" cy="4621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337345"/>
            <a:ext cx="7734299" cy="2028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8033" y="2942537"/>
            <a:ext cx="6772274" cy="2705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912" y="6701908"/>
            <a:ext cx="7086599" cy="27908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074617"/>
            <a:ext cx="113042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80"/>
              <a:t>2.-</a:t>
            </a:r>
            <a:r>
              <a:rPr dirty="0" sz="6000" spc="360"/>
              <a:t> </a:t>
            </a:r>
            <a:r>
              <a:rPr dirty="0" sz="6000" spc="355"/>
              <a:t>MANEJO</a:t>
            </a:r>
            <a:r>
              <a:rPr dirty="0" sz="6000" spc="360"/>
              <a:t> </a:t>
            </a:r>
            <a:r>
              <a:rPr dirty="0" sz="6000" spc="-135"/>
              <a:t>DE</a:t>
            </a:r>
            <a:r>
              <a:rPr dirty="0" sz="6000" spc="360"/>
              <a:t> </a:t>
            </a:r>
            <a:r>
              <a:rPr dirty="0" sz="6000" spc="75"/>
              <a:t>CONSULTAS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1016000" y="2463112"/>
            <a:ext cx="7559040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1.-¿Cuáles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empleados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Arial"/>
                <a:cs typeface="Arial"/>
              </a:rPr>
              <a:t>tienen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título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Arial"/>
                <a:cs typeface="Arial"/>
              </a:rPr>
              <a:t>"Agente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Ventas"?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58266" y="2116021"/>
            <a:ext cx="66871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2.-¿Cuáles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destinos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paquetes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58266" y="2449396"/>
            <a:ext cx="6814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turísticos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reservados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cliente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20" b="1">
                <a:solidFill>
                  <a:srgbClr val="FFFFFF"/>
                </a:solidFill>
                <a:latin typeface="Arial"/>
                <a:cs typeface="Arial"/>
              </a:rPr>
              <a:t>1?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6212" y="5731154"/>
            <a:ext cx="7595870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3.-¿Cuáles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paquetes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turísticos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reservados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por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cliente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llamado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5" b="1">
                <a:solidFill>
                  <a:srgbClr val="FFFFFF"/>
                </a:solidFill>
                <a:latin typeface="Arial"/>
                <a:cs typeface="Arial"/>
              </a:rPr>
              <a:t>"Jane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Smith"?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" y="5665678"/>
            <a:ext cx="6659209" cy="4621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39905" y="719333"/>
            <a:ext cx="1704974" cy="1790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6970020"/>
            <a:ext cx="7334249" cy="2285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05313" y="6152965"/>
            <a:ext cx="8258174" cy="29051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5658" y="4959350"/>
            <a:ext cx="15539719" cy="1720214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8127365" marR="5080">
              <a:lnSpc>
                <a:spcPts val="2620"/>
              </a:lnSpc>
              <a:spcBef>
                <a:spcPts val="400"/>
              </a:spcBef>
            </a:pPr>
            <a:r>
              <a:rPr dirty="0" sz="2400" spc="140" b="1">
                <a:solidFill>
                  <a:srgbClr val="FFFFFF"/>
                </a:solidFill>
                <a:latin typeface="Arial"/>
                <a:cs typeface="Arial"/>
              </a:rPr>
              <a:t>6.-¿Cuántas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reservas 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han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realizado </a:t>
            </a:r>
            <a:r>
              <a:rPr dirty="0" sz="2400" spc="180" b="1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paquete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turístico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llamado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"Aventura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Tokio"?</a:t>
            </a:r>
            <a:endParaRPr sz="2400">
              <a:latin typeface="Arial"/>
              <a:cs typeface="Arial"/>
            </a:endParaRPr>
          </a:p>
          <a:p>
            <a:pPr marL="12700" marR="7888605">
              <a:lnSpc>
                <a:spcPts val="2630"/>
              </a:lnSpc>
              <a:spcBef>
                <a:spcPts val="2590"/>
              </a:spcBef>
            </a:pPr>
            <a:r>
              <a:rPr dirty="0" sz="2400" spc="170" b="1">
                <a:solidFill>
                  <a:srgbClr val="FFFFFF"/>
                </a:solidFill>
                <a:latin typeface="Arial"/>
                <a:cs typeface="Arial"/>
              </a:rPr>
              <a:t>5.-¿Cuál 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cantidad </a:t>
            </a:r>
            <a:r>
              <a:rPr dirty="0" sz="2400" spc="145" b="1">
                <a:solidFill>
                  <a:srgbClr val="FFFFFF"/>
                </a:solidFill>
                <a:latin typeface="Arial"/>
                <a:cs typeface="Arial"/>
              </a:rPr>
              <a:t>total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personas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han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FFFFFF"/>
                </a:solidFill>
                <a:latin typeface="Arial"/>
                <a:cs typeface="Arial"/>
              </a:rPr>
              <a:t>reservado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paquetes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turísticos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agencia?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3118" y="2840325"/>
            <a:ext cx="4857750" cy="28860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62924" y="2982340"/>
            <a:ext cx="3295649" cy="18097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65013"/>
            <a:ext cx="11304270" cy="1792605"/>
          </a:xfrm>
          <a:prstGeom prst="rect"/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6000" spc="580"/>
              <a:t>2.-</a:t>
            </a:r>
            <a:r>
              <a:rPr dirty="0" sz="6000" spc="360"/>
              <a:t> </a:t>
            </a:r>
            <a:r>
              <a:rPr dirty="0" sz="6000" spc="355"/>
              <a:t>MANEJO</a:t>
            </a:r>
            <a:r>
              <a:rPr dirty="0" sz="6000" spc="360"/>
              <a:t> </a:t>
            </a:r>
            <a:r>
              <a:rPr dirty="0" sz="6000" spc="-135"/>
              <a:t>DE</a:t>
            </a:r>
            <a:r>
              <a:rPr dirty="0" sz="6000" spc="360"/>
              <a:t> </a:t>
            </a:r>
            <a:r>
              <a:rPr dirty="0" sz="6000" spc="75"/>
              <a:t>CONSULTAS</a:t>
            </a:r>
            <a:endParaRPr sz="6000"/>
          </a:p>
          <a:p>
            <a:pPr marL="12700" marR="33655">
              <a:lnSpc>
                <a:spcPts val="2630"/>
              </a:lnSpc>
              <a:spcBef>
                <a:spcPts val="645"/>
              </a:spcBef>
            </a:pPr>
            <a:r>
              <a:rPr dirty="0" sz="2400" spc="125"/>
              <a:t>4.-¿Cuáles</a:t>
            </a:r>
            <a:r>
              <a:rPr dirty="0" sz="2400" spc="50"/>
              <a:t> </a:t>
            </a:r>
            <a:r>
              <a:rPr dirty="0" sz="2400" spc="-70"/>
              <a:t>son</a:t>
            </a:r>
            <a:r>
              <a:rPr dirty="0" sz="2400" spc="55"/>
              <a:t> </a:t>
            </a:r>
            <a:r>
              <a:rPr dirty="0" sz="2400" spc="-50"/>
              <a:t>los</a:t>
            </a:r>
            <a:r>
              <a:rPr dirty="0" sz="2400" spc="50"/>
              <a:t> </a:t>
            </a:r>
            <a:r>
              <a:rPr dirty="0" sz="2400" spc="20"/>
              <a:t>nombres</a:t>
            </a:r>
            <a:r>
              <a:rPr dirty="0" sz="2400" spc="55"/>
              <a:t> </a:t>
            </a:r>
            <a:r>
              <a:rPr dirty="0" sz="2400" spc="135"/>
              <a:t>de</a:t>
            </a:r>
            <a:r>
              <a:rPr dirty="0" sz="2400" spc="55"/>
              <a:t> </a:t>
            </a:r>
            <a:r>
              <a:rPr dirty="0" sz="2400" spc="-50"/>
              <a:t>los</a:t>
            </a:r>
            <a:r>
              <a:rPr dirty="0" sz="2400" spc="50"/>
              <a:t> </a:t>
            </a:r>
            <a:r>
              <a:rPr dirty="0" sz="2400" spc="65"/>
              <a:t>clientes,</a:t>
            </a:r>
            <a:r>
              <a:rPr dirty="0" sz="2400" spc="55"/>
              <a:t> </a:t>
            </a:r>
            <a:r>
              <a:rPr dirty="0" sz="2400" spc="-50"/>
              <a:t>los</a:t>
            </a:r>
            <a:r>
              <a:rPr dirty="0" sz="2400" spc="55"/>
              <a:t> </a:t>
            </a:r>
            <a:r>
              <a:rPr dirty="0" sz="2400"/>
              <a:t>destinos</a:t>
            </a:r>
            <a:r>
              <a:rPr dirty="0" sz="2400" spc="50"/>
              <a:t> </a:t>
            </a:r>
            <a:r>
              <a:rPr dirty="0" sz="2400" spc="135"/>
              <a:t>de</a:t>
            </a:r>
            <a:r>
              <a:rPr dirty="0" sz="2400" spc="55"/>
              <a:t> </a:t>
            </a:r>
            <a:r>
              <a:rPr dirty="0" sz="2400" spc="-200"/>
              <a:t>sus</a:t>
            </a:r>
            <a:r>
              <a:rPr dirty="0" sz="2400" spc="55"/>
              <a:t> </a:t>
            </a:r>
            <a:r>
              <a:rPr dirty="0" sz="2400" spc="80"/>
              <a:t>paquetes </a:t>
            </a:r>
            <a:r>
              <a:rPr dirty="0" sz="2400" spc="85"/>
              <a:t> </a:t>
            </a:r>
            <a:r>
              <a:rPr dirty="0" sz="2400" spc="15"/>
              <a:t>turísticos</a:t>
            </a:r>
            <a:r>
              <a:rPr dirty="0" sz="2400" spc="55"/>
              <a:t> </a:t>
            </a:r>
            <a:r>
              <a:rPr dirty="0" sz="2400" spc="25"/>
              <a:t>y</a:t>
            </a:r>
            <a:r>
              <a:rPr dirty="0" sz="2400" spc="55"/>
              <a:t> </a:t>
            </a:r>
            <a:r>
              <a:rPr dirty="0" sz="2400" spc="-50"/>
              <a:t>los</a:t>
            </a:r>
            <a:r>
              <a:rPr dirty="0" sz="2400" spc="55"/>
              <a:t> </a:t>
            </a:r>
            <a:r>
              <a:rPr dirty="0" sz="2400" spc="20"/>
              <a:t>nombres</a:t>
            </a:r>
            <a:r>
              <a:rPr dirty="0" sz="2400" spc="55"/>
              <a:t> </a:t>
            </a:r>
            <a:r>
              <a:rPr dirty="0" sz="2400" spc="135"/>
              <a:t>de</a:t>
            </a:r>
            <a:r>
              <a:rPr dirty="0" sz="2400" spc="55"/>
              <a:t> </a:t>
            </a:r>
            <a:r>
              <a:rPr dirty="0" sz="2400" spc="-50"/>
              <a:t>los</a:t>
            </a:r>
            <a:r>
              <a:rPr dirty="0" sz="2400" spc="55"/>
              <a:t> </a:t>
            </a:r>
            <a:r>
              <a:rPr dirty="0" sz="2400" spc="75"/>
              <a:t>empleados</a:t>
            </a:r>
            <a:r>
              <a:rPr dirty="0" sz="2400" spc="55"/>
              <a:t> </a:t>
            </a:r>
            <a:r>
              <a:rPr dirty="0" sz="2400" spc="75"/>
              <a:t>que</a:t>
            </a:r>
            <a:r>
              <a:rPr dirty="0" sz="2400" spc="60"/>
              <a:t> </a:t>
            </a:r>
            <a:r>
              <a:rPr dirty="0" sz="2400" spc="70"/>
              <a:t>gestionaron</a:t>
            </a:r>
            <a:r>
              <a:rPr dirty="0" sz="2400" spc="55"/>
              <a:t> </a:t>
            </a:r>
            <a:r>
              <a:rPr dirty="0" sz="2400" spc="-35"/>
              <a:t>esas</a:t>
            </a:r>
            <a:r>
              <a:rPr dirty="0" sz="2400" spc="55"/>
              <a:t> </a:t>
            </a:r>
            <a:r>
              <a:rPr dirty="0" sz="2400" spc="20"/>
              <a:t>reservas?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Yahir Adrian Rios Quispe</dc:creator>
  <cp:keywords>DAF0pNdlbko,BAFjXx4H-Kc</cp:keywords>
  <dc:title>EVALUACION PROCESUAL H4</dc:title>
  <dcterms:created xsi:type="dcterms:W3CDTF">2023-11-20T03:41:04Z</dcterms:created>
  <dcterms:modified xsi:type="dcterms:W3CDTF">2023-11-20T03:41:04Z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2023-11-20T00:00:00Z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2023-11-20T00:00:00Z</vt:filetime>
  </property>
</Properties>
</file>